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ae2d8776904c4d" /><Relationship Type="http://schemas.openxmlformats.org/officeDocument/2006/relationships/extended-properties" Target="/docProps/app.xml" Id="R27c5ded20c034bb3" /><Relationship Type="http://schemas.openxmlformats.org/officeDocument/2006/relationships/officeDocument" Target="/ppt/presentation.xml" Id="Rec82e03c13fa4f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52bc4f2583e34653"/>
  </p:sldMasterIdLst>
  <p:notesMasterIdLst>
    <p:notesMasterId xmlns:r="http://schemas.openxmlformats.org/officeDocument/2006/relationships" r:id="Rd1a2f2597aef48e2"/>
  </p:notesMasterIdLst>
  <p:sldIdLst>
    <p:sldId xmlns:r="http://schemas.openxmlformats.org/officeDocument/2006/relationships" id="256" r:id="R4945b81c41d54186"/>
    <p:sldId xmlns:r="http://schemas.openxmlformats.org/officeDocument/2006/relationships" id="257" r:id="Re8d9c3d87ef54664"/>
    <p:sldId xmlns:r="http://schemas.openxmlformats.org/officeDocument/2006/relationships" id="258" r:id="Rdf6c91169c6545c7"/>
    <p:sldId xmlns:r="http://schemas.openxmlformats.org/officeDocument/2006/relationships" id="259" r:id="R91ec5544233d442f"/>
    <p:sldId xmlns:r="http://schemas.openxmlformats.org/officeDocument/2006/relationships" id="260" r:id="Rc301bbfd9b6048ea"/>
    <p:sldId xmlns:r="http://schemas.openxmlformats.org/officeDocument/2006/relationships" id="261" r:id="R3daede9e4bfa4099"/>
    <p:sldId xmlns:r="http://schemas.openxmlformats.org/officeDocument/2006/relationships" id="262" r:id="R0814944594dc4320"/>
    <p:sldId xmlns:r="http://schemas.openxmlformats.org/officeDocument/2006/relationships" id="263" r:id="R793aedf798f44dd2"/>
    <p:sldId xmlns:r="http://schemas.openxmlformats.org/officeDocument/2006/relationships" id="264" r:id="Re3005e9098ff4325"/>
    <p:sldId xmlns:r="http://schemas.openxmlformats.org/officeDocument/2006/relationships" id="265" r:id="R60ca2faa2c3c4912"/>
    <p:sldId xmlns:r="http://schemas.openxmlformats.org/officeDocument/2006/relationships" id="266" r:id="Re2372840bf624afc"/>
    <p:sldId xmlns:r="http://schemas.openxmlformats.org/officeDocument/2006/relationships" id="267" r:id="R928f3626645b4075"/>
    <p:sldId xmlns:r="http://schemas.openxmlformats.org/officeDocument/2006/relationships" id="268" r:id="R721ba2d0e70147a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06af45be7fe4233" /><Relationship Type="http://schemas.openxmlformats.org/officeDocument/2006/relationships/slideMaster" Target="/ppt/slideMasters/slideMaster1.xml" Id="R52bc4f2583e34653" /><Relationship Type="http://schemas.openxmlformats.org/officeDocument/2006/relationships/notesMaster" Target="/ppt/notesMasters/notesMaster1.xml" Id="Rd1a2f2597aef48e2" /><Relationship Type="http://schemas.openxmlformats.org/officeDocument/2006/relationships/presProps" Target="/ppt/presProps.xml" Id="R19b66f1b068b4aa3" /><Relationship Type="http://schemas.openxmlformats.org/officeDocument/2006/relationships/tableStyles" Target="/ppt/tableStyles.xml" Id="R2d81b2dc145f4fb8" /><Relationship Type="http://schemas.openxmlformats.org/officeDocument/2006/relationships/slide" Target="/ppt/slides/slide1.xml" Id="R4945b81c41d54186" /><Relationship Type="http://schemas.openxmlformats.org/officeDocument/2006/relationships/slide" Target="/ppt/slides/slide2.xml" Id="Re8d9c3d87ef54664" /><Relationship Type="http://schemas.openxmlformats.org/officeDocument/2006/relationships/slide" Target="/ppt/slides/slide3.xml" Id="Rdf6c91169c6545c7" /><Relationship Type="http://schemas.openxmlformats.org/officeDocument/2006/relationships/slide" Target="/ppt/slides/slide4.xml" Id="R91ec5544233d442f" /><Relationship Type="http://schemas.openxmlformats.org/officeDocument/2006/relationships/slide" Target="/ppt/slides/slide5.xml" Id="Rc301bbfd9b6048ea" /><Relationship Type="http://schemas.openxmlformats.org/officeDocument/2006/relationships/slide" Target="/ppt/slides/slide6.xml" Id="R3daede9e4bfa4099" /><Relationship Type="http://schemas.openxmlformats.org/officeDocument/2006/relationships/slide" Target="/ppt/slides/slide7.xml" Id="R0814944594dc4320" /><Relationship Type="http://schemas.openxmlformats.org/officeDocument/2006/relationships/slide" Target="/ppt/slides/slide8.xml" Id="R793aedf798f44dd2" /><Relationship Type="http://schemas.openxmlformats.org/officeDocument/2006/relationships/slide" Target="/ppt/slides/slide9.xml" Id="Re3005e9098ff4325" /><Relationship Type="http://schemas.openxmlformats.org/officeDocument/2006/relationships/slide" Target="/ppt/slides/slide10.xml" Id="R60ca2faa2c3c4912" /><Relationship Type="http://schemas.openxmlformats.org/officeDocument/2006/relationships/slide" Target="/ppt/slides/slide11.xml" Id="Re2372840bf624afc" /><Relationship Type="http://schemas.openxmlformats.org/officeDocument/2006/relationships/slide" Target="/ppt/slides/slide12.xml" Id="R928f3626645b4075" /><Relationship Type="http://schemas.openxmlformats.org/officeDocument/2006/relationships/slide" Target="/ppt/slides/slide13.xml" Id="R721ba2d0e70147a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d142b1d873d4c3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6109c8c7e83409c" /><Relationship Type="http://schemas.openxmlformats.org/officeDocument/2006/relationships/notesMaster" Target="/ppt/notesMasters/notesMaster1.xml" Id="R31ade12f85e14b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b20241b761246ad" /><Relationship Type="http://schemas.openxmlformats.org/officeDocument/2006/relationships/notesMaster" Target="/ppt/notesMasters/notesMaster1.xml" Id="Rf6408d1acc9d465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7f810ec7fd140b2" /><Relationship Type="http://schemas.openxmlformats.org/officeDocument/2006/relationships/notesMaster" Target="/ppt/notesMasters/notesMaster1.xml" Id="R8268ad37586b46f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5cd024f4d504cd8" /><Relationship Type="http://schemas.openxmlformats.org/officeDocument/2006/relationships/notesMaster" Target="/ppt/notesMasters/notesMaster1.xml" Id="R5e87996b5ad44f7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784e4953a8347d3" /><Relationship Type="http://schemas.openxmlformats.org/officeDocument/2006/relationships/notesMaster" Target="/ppt/notesMasters/notesMaster1.xml" Id="R9c455d648699473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08e60f6f3e46a6" /><Relationship Type="http://schemas.openxmlformats.org/officeDocument/2006/relationships/notesMaster" Target="/ppt/notesMasters/notesMaster1.xml" Id="R21160e15aa3144c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f88616939b4a11" /><Relationship Type="http://schemas.openxmlformats.org/officeDocument/2006/relationships/notesMaster" Target="/ppt/notesMasters/notesMaster1.xml" Id="R7b52211895214fc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da2d62421374d49" /><Relationship Type="http://schemas.openxmlformats.org/officeDocument/2006/relationships/notesMaster" Target="/ppt/notesMasters/notesMaster1.xml" Id="R72d04f6802ef414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7d0368e623e4467" /><Relationship Type="http://schemas.openxmlformats.org/officeDocument/2006/relationships/notesMaster" Target="/ppt/notesMasters/notesMaster1.xml" Id="Ra75677e7056e41b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a4c0a0302f34077" /><Relationship Type="http://schemas.openxmlformats.org/officeDocument/2006/relationships/notesMaster" Target="/ppt/notesMasters/notesMaster1.xml" Id="Reac2e033e2f448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030a475dcd84a40" /><Relationship Type="http://schemas.openxmlformats.org/officeDocument/2006/relationships/notesMaster" Target="/ppt/notesMasters/notesMaster1.xml" Id="R929a0bf25c9e4d6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a03d4f112a841c5" /><Relationship Type="http://schemas.openxmlformats.org/officeDocument/2006/relationships/notesMaster" Target="/ppt/notesMasters/notesMaster1.xml" Id="R8b7293bc2e834d8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cbd2fcb68af4348" /><Relationship Type="http://schemas.openxmlformats.org/officeDocument/2006/relationships/notesMaster" Target="/ppt/notesMasters/notesMaster1.xml" Id="R42c0f4545f9245a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25f93d42cb4ba8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237445406b48a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599de9b2354da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9be429160b44a01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13df369d71a4642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30cc878d4a0409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9405AA7-125E-48FE-80E7-0652F6F9BC4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A145D93-178A-4089-92CE-3A7FA443E56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84346B32-EF0D-4AE1-A4B9-C850432F0A0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933607-244C-494F-AD3D-8D1662C74C5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29E96A14-5E74-4197-BF1F-F6EC74A75AC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FB95DD03-5B68-412F-8300-295238A398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5DC484C4-F65F-4ADF-826C-6A8A643AA41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E717D5EB-0599-43C0-9F17-3FF33DAFFE9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13623F-D74C-4531-95AA-3ABDC632BEF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553E56E-3A83-4BE0-868F-6AE1D2CFE41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7e8b9f0d6434e0a" /><Relationship Type="http://schemas.openxmlformats.org/officeDocument/2006/relationships/slideLayout" Target="/ppt/slideLayouts/slideLayout1.xml" Id="Ra074cda111fb436e" /><Relationship Type="http://schemas.openxmlformats.org/officeDocument/2006/relationships/slideLayout" Target="/ppt/slideLayouts/slideLayout2.xml" Id="Rb844feaf13c040f6" /><Relationship Type="http://schemas.openxmlformats.org/officeDocument/2006/relationships/slideLayout" Target="/ppt/slideLayouts/slideLayout3.xml" Id="R487ad7703bfe4c0d" /><Relationship Type="http://schemas.openxmlformats.org/officeDocument/2006/relationships/slideLayout" Target="/ppt/slideLayouts/slideLayout4.xml" Id="Rcc2082d9bc234bf4" /><Relationship Type="http://schemas.openxmlformats.org/officeDocument/2006/relationships/slideLayout" Target="/ppt/slideLayouts/slideLayout5.xml" Id="R3abddc4e4d794c0d" /><Relationship Type="http://schemas.openxmlformats.org/officeDocument/2006/relationships/slideLayout" Target="/ppt/slideLayouts/slideLayout6.xml" Id="R36c60192b366458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074cda111fb436e"/>
    <p:sldLayoutId xmlns:r="http://schemas.openxmlformats.org/officeDocument/2006/relationships" id="2147483650" r:id="Rb844feaf13c040f6"/>
    <p:sldLayoutId xmlns:r="http://schemas.openxmlformats.org/officeDocument/2006/relationships" id="2147483651" r:id="R487ad7703bfe4c0d"/>
    <p:sldLayoutId xmlns:r="http://schemas.openxmlformats.org/officeDocument/2006/relationships" id="2147483652" r:id="Rcc2082d9bc234bf4"/>
    <p:sldLayoutId xmlns:r="http://schemas.openxmlformats.org/officeDocument/2006/relationships" id="2147483653" r:id="R3abddc4e4d794c0d"/>
    <p:sldLayoutId xmlns:r="http://schemas.openxmlformats.org/officeDocument/2006/relationships" id="2147483654" r:id="R36c60192b366458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cf67475cb3499f" /><Relationship Type="http://schemas.openxmlformats.org/officeDocument/2006/relationships/notesSlide" Target="/ppt/notesSlides/notesSlide1.xml" Id="R91b4593c72184a6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c9602481c6c415e" /><Relationship Type="http://schemas.openxmlformats.org/officeDocument/2006/relationships/notesSlide" Target="/ppt/notesSlides/notesSlide2.xml" Id="R5decf266a0584d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d53fe1273414784" /><Relationship Type="http://schemas.openxmlformats.org/officeDocument/2006/relationships/notesSlide" Target="/ppt/notesSlides/notesSlide3.xml" Id="R1a04bb7dee264e4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1397ce99434eea" /><Relationship Type="http://schemas.openxmlformats.org/officeDocument/2006/relationships/notesSlide" Target="/ppt/notesSlides/notesSlide4.xml" Id="R8c52622b4b4e44e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0156551c25d406d" /><Relationship Type="http://schemas.openxmlformats.org/officeDocument/2006/relationships/notesSlide" Target="/ppt/notesSlides/notesSlide5.xml" Id="Re1125a2e75ba423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7ff44a6fd64bc1" /><Relationship Type="http://schemas.openxmlformats.org/officeDocument/2006/relationships/notesSlide" Target="/ppt/notesSlides/notesSlide6.xml" Id="Ra4ef890dc2ef475f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672c1691d2e456b" /><Relationship Type="http://schemas.openxmlformats.org/officeDocument/2006/relationships/notesSlide" Target="/ppt/notesSlides/notesSlide7.xml" Id="R5d9c21e22bf34ec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0807133314845a6" /><Relationship Type="http://schemas.openxmlformats.org/officeDocument/2006/relationships/notesSlide" Target="/ppt/notesSlides/notesSlide8.xml" Id="R8eb45a86ca99408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a66776609f1497c" /><Relationship Type="http://schemas.openxmlformats.org/officeDocument/2006/relationships/notesSlide" Target="/ppt/notesSlides/notesSlide9.xml" Id="R4b9154a4111f433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246e4b630449f1" /><Relationship Type="http://schemas.openxmlformats.org/officeDocument/2006/relationships/notesSlide" Target="/ppt/notesSlides/notesSlide10.xml" Id="R2ce1e985e44f46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198c785aedb4e55" /><Relationship Type="http://schemas.openxmlformats.org/officeDocument/2006/relationships/notesSlide" Target="/ppt/notesSlides/notesSlide11.xml" Id="R3d05e5676d69455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585047762384e97" /><Relationship Type="http://schemas.openxmlformats.org/officeDocument/2006/relationships/notesSlide" Target="/ppt/notesSlides/notesSlide12.xml" Id="R232e2b2650d2482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9d863912fb74330" /><Relationship Type="http://schemas.openxmlformats.org/officeDocument/2006/relationships/notesSlide" Target="/ppt/notesSlides/notesSlide13.xml" Id="R7ed281cbfb5a474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422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4F2541-9973-4EB7-A159-5503A003B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438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defPPr>
            <a:lvl1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1pPr>
            <a:lvl2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2pPr>
            <a:lvl3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3pPr>
            <a:lvl4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4pPr>
            <a:lvl5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5pPr>
            <a:lvl6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6pPr>
            <a:lvl7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7pPr>
            <a:lvl8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8pPr>
            <a:lvl9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050" b="1">
                <a:solidFill>
                  <a:srgbClr val="D68C79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D68C79"/>
                </a:solidFill>
                <a:latin typeface="Arial"/>
                <a:ea typeface="Arial"/>
                <a:cs typeface="Arial"/>
              </a:rPr>
              <a:t>ITP MIDTERM 2026 · C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C7F58D-B2E8-4EE1-B74E-676F58F937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685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defPPr>
            <a:lvl1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1pPr>
            <a:lvl2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2pPr>
            <a:lvl3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3pPr>
            <a:lvl4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4pPr>
            <a:lvl5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5pPr>
            <a:lvl6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6pPr>
            <a:lvl7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7pPr>
            <a:lvl8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8pPr>
            <a:lvl9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FFFDF8"/>
                </a:solidFill>
                <a:latin typeface="Arial"/>
                <a:ea typeface="Arial"/>
                <a:cs typeface="Arial"/>
              </a:defRPr>
            </a:pPr>
            <a:r>
              <a:rPr sz="3600" b="1">
                <a:solidFill>
                  <a:srgbClr val="FFFDF8"/>
                </a:solidFill>
                <a:latin typeface="Arial"/>
                <a:ea typeface="Arial"/>
                <a:cs typeface="Arial"/>
              </a:rPr>
              <a:t>Указатели и динамическая память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340FF3-41D1-4540-AE7E-EF36AEA2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14700"/>
            <a:ext cx="6191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defPPr>
            <a:lvl1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1pPr>
            <a:lvl2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2pPr>
            <a:lvl3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3pPr>
            <a:lvl4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4pPr>
            <a:lvl5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5pPr>
            <a:lvl6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6pPr>
            <a:lvl7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7pPr>
            <a:lvl8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8pPr>
            <a:lvl9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650">
                <a:solidFill>
                  <a:srgbClr val="CBD7DF"/>
                </a:solidFill>
                <a:latin typeface="Arial"/>
                <a:ea typeface="Arial"/>
                <a:cs typeface="Arial"/>
              </a:defRPr>
            </a:pPr>
            <a:r>
              <a:rPr sz="1650">
                <a:solidFill>
                  <a:srgbClr val="CBD7DF"/>
                </a:solidFill>
                <a:latin typeface="Arial"/>
                <a:ea typeface="Arial"/>
                <a:cs typeface="Arial"/>
              </a:rPr>
              <a:t>Адреса, массивы, malloc, realloc и шаблоны функций, которые чаще всего проверяют на бумажном экзамене.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2AB428-9CB4-42DF-B0B2-430C511C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219200"/>
            <a:ext cx="3429000" cy="409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D829B0-46F3-4D70-87A9-AEBFF5BAF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390650"/>
            <a:ext cx="2971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ОСНОВНАЯ ИДЕЯ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10FCBA-7FDB-4867-8D0C-3CDD027A6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733550"/>
            <a:ext cx="2971800" cy="3409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value = 7;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*p = &amp;value;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p   хранит адрес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*p   читает объект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&amp;p   адрес pointer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EB446C-14FB-4E36-9AA4-54308777A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defPPr>
            <a:lvl1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1pPr>
            <a:lvl2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2pPr>
            <a:lvl3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3pPr>
            <a:lvl4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4pPr>
            <a:lvl5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5pPr>
            <a:lvl6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6pPr>
            <a:lvl7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7pPr>
            <a:lvl8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8pPr>
            <a:lvl9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>
                <a:solidFill>
                  <a:srgbClr val="90A2AF"/>
                </a:solidFill>
                <a:latin typeface="Arial"/>
                <a:ea typeface="Arial"/>
                <a:cs typeface="Arial"/>
              </a:defRPr>
            </a:pPr>
            <a:r>
              <a:rPr sz="975">
                <a:solidFill>
                  <a:srgbClr val="90A2AF"/>
                </a:solidFill>
                <a:latin typeface="Arial"/>
                <a:ea typeface="Arial"/>
                <a:cs typeface="Arial"/>
              </a:rPr>
              <a:t>Материал составлен по ошибкам и пропускам варианта 295227</a:t>
            </a:r>
          </a:p>
        </p:txBody>
      </p:sp>
    </p:spTree>
    <p:extLst>
      <p:ext uri="{BB962C8B-B14F-4D97-AF65-F5344CB8AC3E}">
        <p14:creationId xmlns:p14="http://schemas.microsoft.com/office/powerpoint/2010/main" val="130917055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E9169AB-79FA-41C1-9219-47E07C2C7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F84219-784F-470A-A7AF-5B6713262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Что показал вариант 295227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A1004B-AB21-46BE-AAEC-9E57D549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46E93C-97D9-4EE0-8A04-638A3D271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5143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Ошибки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BE43D0E-72FB-4533-88FE-D941DA4EF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5143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malloc: переменная была объявлена как int вместо int *.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После free выбран неверный вариант.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realloc ошибочно считался всегда работающим на месте.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F660370-345D-4156-8D77-42C21DCF73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1752600"/>
            <a:ext cx="5295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1D754D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D754D"/>
                </a:solidFill>
                <a:latin typeface="Arial"/>
                <a:ea typeface="Arial"/>
                <a:cs typeface="Arial"/>
              </a:rPr>
              <a:t>Пропуски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F7B4E76-80AD-4BBC-BB37-7FC9EB92D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171700"/>
            <a:ext cx="52959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Разность указателей.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const int *.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Трассировка pointer внутри массива.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Указатель внутри строки и sizeof массива.</a:t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Все задачи с динамической памятью и разворот строки.</a:t>
            </a:r>
          </a:p>
        </p:txBody>
      </p:sp>
    </p:spTree>
    <p:extLst>
      <p:ext uri="{BB962C8B-B14F-4D97-AF65-F5344CB8AC3E}">
        <p14:creationId xmlns:p14="http://schemas.microsoft.com/office/powerpoint/2010/main" val="180809109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9B0788-F9C2-4D36-B035-B97298D36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BEA641-2613-498B-9831-706A4C01B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Адрес, pointer и объект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33D66-169A-40CB-96C9-E49AE13BC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3FC368-C126-484E-9526-A2D1EC79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Три разных значения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2D1CE4-CB24-44FB-9ACD-A51E335AD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value хранит число. p хранит адрес value. *p обращается к объекту по этому адресу.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Присваивание *p = 12 меняет value. Присваивание p = &amp;other меняет адрес, который хранит pointer.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EAC8D5-67B6-4302-AAFB-FB27B76B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304607-22D9-4D9E-BA8B-86C69D9A0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8514F4-B95E-4380-866B-23E6832B0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value = 7;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*p = &amp;value;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*p = 12;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value == 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other = 3;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p = &amp;other;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*p == 3</a:t>
            </a:r>
          </a:p>
        </p:txBody>
      </p:sp>
    </p:spTree>
    <p:extLst>
      <p:ext uri="{BB962C8B-B14F-4D97-AF65-F5344CB8AC3E}">
        <p14:creationId xmlns:p14="http://schemas.microsoft.com/office/powerpoint/2010/main" val="107973933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9687279-E848-466F-95E8-6DE233052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0FC65E-D479-4BB0-9BCE-6DEA6CF377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Массив и pointer на элемент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C9F275A-6B11-4F22-9603-BCD3962C5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14D6A3-8483-4175-B950-4D26BD3D1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a + i указывает на a[i]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476AE-B321-4BE6-A321-3124FEB78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 выражениях имя массива часто преобразуется в pointer на первый элемент. Поэтому p[i] эквивалентно *(p + i).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Индекс измеряется в элементах нужного типа. Компилятор сам учитывает sizeof элемента.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6921B3-CE29-4F2C-8CFD-03371E05C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3EFD54-DA8F-4980-8386-CCF28D100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C0CE16-9FED-4990-9497-E230719C1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a[5] = {8, 6, 4, 6, 8};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*p = a + 2;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*p += 2;    // a[2] = 6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p[1] -= 1; // a[3] = 5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output: 6 5 5</a:t>
            </a:r>
          </a:p>
        </p:txBody>
      </p:sp>
    </p:spTree>
    <p:extLst>
      <p:ext uri="{BB962C8B-B14F-4D97-AF65-F5344CB8AC3E}">
        <p14:creationId xmlns:p14="http://schemas.microsoft.com/office/powerpoint/2010/main" val="176686529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80B9C6-54B2-4F4F-9F67-5FDE5CD45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C1FAA1-E5E7-463D-A196-244FC2499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Разность указателей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8FE8854-CDB8-4C46-BD9A-8B0265DE0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B420B9-F3C7-4B73-AA89-14C15BA97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Результат измеряется в элементах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31F98B4-E3B7-4B11-9DF7-1EFD1B4401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Разность q - p допустима, когда оба pointer указывают внутрь одного массива или сразу за ним.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Если p = &amp;a[2], а q = &amp;a[5], результат равен 3, независимо от размера int в байтах.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CEF14-1BD0-456D-9ED2-E6143BF39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3DB478-E0B3-484D-BB51-04AACE0B1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85BF4C-463E-4AD7-AA0E-1E85BC5A5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a[10];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*p = &amp;a[2];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*q = &amp;a[5];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printf("%td", q - p);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3</a:t>
            </a:r>
          </a:p>
        </p:txBody>
      </p:sp>
    </p:spTree>
    <p:extLst>
      <p:ext uri="{BB962C8B-B14F-4D97-AF65-F5344CB8AC3E}">
        <p14:creationId xmlns:p14="http://schemas.microsoft.com/office/powerpoint/2010/main" val="136077721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58B11-E9D1-476A-8FB9-2BE90E50E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AA04AF-3DAC-4085-A56E-312351EBB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sizeof массива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404730-0D74-4D93-8518-CA5F8530D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4FD0135-5C8A-4A02-BE66-6DA940B97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Размер массива делится на размер элемента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3CA2DE-9589-41C5-AD69-3E981C85A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В области объявления массива sizeof values даёт размер всего массива в байтах. sizeof values[0] даёт размер одного элемента.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После передачи в функцию параметр int values[] фактически становится int * и этот приём перестаёт работать.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3DFA56-97BD-4DA2-B143-D56D4E56F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731842-B5F4-4852-B442-A84779778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44043D-53A4-4D9C-A4E0-05830BB8E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values[8] = {0};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size_t n = sizeof values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 / sizeof values[0];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n == 8</a:t>
            </a:r>
          </a:p>
        </p:txBody>
      </p:sp>
    </p:spTree>
    <p:extLst>
      <p:ext uri="{BB962C8B-B14F-4D97-AF65-F5344CB8AC3E}">
        <p14:creationId xmlns:p14="http://schemas.microsoft.com/office/powerpoint/2010/main" val="110618520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259AA1-8681-4961-95EC-12E15837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A007AE-59E5-4AED-A5CF-4A37F623B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const рядом с pointer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DD15A1-97DF-4E97-93F1-2E176C979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6DA397-C755-4638-B5B5-4A56DC42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Читай объявление от имени переменной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46139A-CB3D-4B62-87E9-39AB056DE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const int *p означает pointer на const int. Через p нельзя менять объект, но p можно перенаправить.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int *const p означает const pointer на изменяемый int. Адрес нельзя изменить, но *p можно.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355F03-75EC-4379-AA88-4E56E0DF2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A497663-67DB-4BFB-8CFE-06668C68B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CC9F76-CFD2-40CD-8885-267FC0C93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const int *p;  // *p read-only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*const q = &amp;value; // q fixed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const относится к тому,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что находится слева от него,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либо справа, если слева ничего нет</a:t>
            </a:r>
          </a:p>
        </p:txBody>
      </p:sp>
    </p:spTree>
    <p:extLst>
      <p:ext uri="{BB962C8B-B14F-4D97-AF65-F5344CB8AC3E}">
        <p14:creationId xmlns:p14="http://schemas.microsoft.com/office/powerpoint/2010/main" val="2505951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65AEA4-C804-4552-8EFB-BE6C12110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6BF7FC-1E83-4791-B348-D9374E418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malloc для массива int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3DFC02-746A-478E-804A-A9D86D31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A25B79-B454-4A93-AAA8-B1134099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Тип переменной должен быть pointer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771F8-644D-499E-8CB2-B12E49DE4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malloc возвращает адрес выделенного блока. Поэтому переменная имеет тип int *. Размер равен количеству элементов, умноженному на размер одного элемента.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Форма sizeof *p остаётся правильной после изменения типа p.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0D38BC-7520-462B-A792-16B2D692C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C2F2DC-27B2-4BF9-9D7F-BB17FC4C7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776F5-10AB-4032-B0B8-4D4ED2006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*p = malloc((size_t)n * sizeof *p);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if (p == NULL)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// allocation failed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use p[0] ... p[n-1]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free(p);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p = NULL;</a:t>
            </a:r>
          </a:p>
        </p:txBody>
      </p:sp>
    </p:spTree>
    <p:extLst>
      <p:ext uri="{BB962C8B-B14F-4D97-AF65-F5344CB8AC3E}">
        <p14:creationId xmlns:p14="http://schemas.microsoft.com/office/powerpoint/2010/main" val="205936497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6131DA-AA3B-483C-97B7-62C2A20C2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B618DB-2FC1-421B-9FA3-833143217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calloc, free и владение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D2CA809-CAFC-44BF-88CE-D68C2FEC7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A36B2E-ED57-484D-ACB5-F94039A8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calloc обнуляет байты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66C66-CE5C-483F-8A40-DA59413FF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calloc выделяет один непрерывный блок и инициализирует его байты нулями. Программист всё равно обязан вызвать free.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free освобождает блок, но не меняет переменную p. После free(p) pointer становится dangling.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097AB-C03B-4019-BD16-42B6E375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A8E3DA-FF5F-4890-8C68-5D3E99B71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38BA6F-7BD9-4D08-A948-5C7504A0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*p = calloc((size_t)n, sizeof *p);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if (p == NULL) return;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...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free(p);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p = NULL; // отдельное присваивание</a:t>
            </a:r>
          </a:p>
        </p:txBody>
      </p:sp>
    </p:spTree>
    <p:extLst>
      <p:ext uri="{BB962C8B-B14F-4D97-AF65-F5344CB8AC3E}">
        <p14:creationId xmlns:p14="http://schemas.microsoft.com/office/powerpoint/2010/main" val="17625190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CB0A77-B82B-419A-8069-780D4CCA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E8D02F-E546-4B6C-A94C-24B7E678E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Безопасный realloc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9EFC65-B266-4A40-8C21-F85ACAC11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874273-FC41-4F31-818B-4068B0A77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Старый pointer нельзя терять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C0DBF4-976D-4BEA-8479-C995BF6F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realloc может вернуть тот же адрес, новый адрес или NULL. При NULL исходный блок остаётся выделенным.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Запись p = realloc(p, size) опасна: при ошибке адрес старого блока потеряется.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DB8A90-BA95-44BC-9CC7-8F8CE103E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FFDA4B-E8FA-49D2-9F90-384193F9A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A00834-E999-4C22-960E-9BEB2901C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*tmp = realloc(p, new_n * sizeof *p);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if (tmp == NULL)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// p still owns the old block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 else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p = tmp;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06521711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9BE81F-E5D1-45C1-B4F5-1EABB29CC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629C20-39D3-4B7D-8B18-7FDE263E7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Разворот строки двумя указателями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88AAAF-E228-4411-A903-DA5BAFE0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9FA0DA-1CDD-4151-86FE-F04C8AC52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Сначала найди последний символ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78CB7-3208-4C63-AA42-8AB204741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Проверь str == NULL. Дойди до null terminator, затем отступи на один символ. Меняй символы, пока левый pointer меньше правого.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Пустая строка требует отдельной проверки, чтобы не сделать --end перед началом массива.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589EC0-9BC3-467D-AA31-88A4CDD69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D6FA3A-332F-417E-98AD-6331C24BB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A24F9BC-6297-47D6-A87F-A41AB5EF8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void reverse(char *str)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(str == NULL) return;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char *end = str;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while (*end) ++end;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(end == str) return;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--end;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while (str &lt; end)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char t = *str;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*str++ = *end;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*end-- = t;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}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144787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64B7FD-9D5D-4120-B9B5-8464882FC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644750-CADA-43DD-8939-A5A775A5AC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Создание динамического массива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BB2976-64E0-4616-AB4C-DC13B52DA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02CD78-6614-4F02-8739-CC7386CE5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Порядок проверок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D1BC0B-42F2-4019-A02F-AE9274A3E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Сначала проверь n. Затем выдели память и проверь результат. После этого заполни элементы. Не освобождай массив перед return, потому что вызывающий код должен получить действующий блок.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A60E62-4E00-46E9-ACE4-475211B22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5B151E9-A70E-46F3-BA96-752EB45A6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726969-D450-4DB2-ADD2-00871352E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*make_values(int n) {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(n &lt;= 0) return NULL;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int *a = malloc((size_t)n * sizeof *a);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(a == NULL) return NULL;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for (int i = 0; i &lt; n; ++i)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    a[i] = i * 3;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return a;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18243738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7F3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258704-208D-48FF-BBCE-6A7F01AEA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УКАЗАТЕЛИ И ПАМЯТЬ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9617F7-8CE5-4290-A3FC-21CC3439D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9347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6222C"/>
                </a:solidFill>
                <a:latin typeface="Arial"/>
                <a:ea typeface="Arial"/>
                <a:cs typeface="Arial"/>
              </a:rPr>
              <a:t>Фильтрация массива точного размера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FB693E-8ADA-40EA-B01F-53AB08CA9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10972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2C4"/>
          </a:solidFill>
          <a:ln xmlns:a="http://schemas.openxmlformats.org/drawingml/2006/main" w="0">
            <a:solidFill>
              <a:srgbClr val="D9D2C4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94D94-BF08-409D-808B-643D29EFB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2600"/>
            <a:ext cx="476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defPPr>
            <a:lvl1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1pPr>
            <a:lvl2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2pPr>
            <a:lvl3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3pPr>
            <a:lvl4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4pPr>
            <a:lvl5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5pPr>
            <a:lvl6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6pPr>
            <a:lvl7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7pPr>
            <a:lvl8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8pPr>
            <a:lvl9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500" b="1">
                <a:solidFill>
                  <a:srgbClr val="D94828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94828"/>
                </a:solidFill>
                <a:latin typeface="Arial"/>
                <a:ea typeface="Arial"/>
                <a:cs typeface="Arial"/>
              </a:rPr>
              <a:t>Два прохода решают задачу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7FED9-5806-43DB-AEF5-399FA6E3A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71700"/>
            <a:ext cx="4762500" cy="3867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defPPr>
            <a:lvl1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1pPr>
            <a:lvl2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2pPr>
            <a:lvl3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3pPr>
            <a:lvl4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4pPr>
            <a:lvl5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5pPr>
            <a:lvl6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6pPr>
            <a:lvl7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7pPr>
            <a:lvl8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8pPr>
            <a:lvl9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Первый проход считает положительные элементы. После этого известен точный размер allocation. Второй проход копирует элементы, сохраняя порядок.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425">
                <a:solidFill>
                  <a:srgbClr val="16222C"/>
                </a:solidFill>
                <a:latin typeface="Arial"/>
                <a:ea typeface="Arial"/>
                <a:cs typeface="Arial"/>
              </a:defRPr>
            </a:pPr>
            <a:r>
              <a:rPr sz="1425">
                <a:solidFill>
                  <a:srgbClr val="16222C"/>
                </a:solidFill>
                <a:latin typeface="Arial"/>
                <a:ea typeface="Arial"/>
                <a:cs typeface="Arial"/>
              </a:rPr>
              <a:t>out_n устанавливается в 0 до любых ранних выходов.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D3EAA5-3CAE-4C7E-8B21-1F9349875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1752600"/>
            <a:ext cx="58674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222E"/>
          </a:solidFill>
          <a:ln xmlns:a="http://schemas.openxmlformats.org/drawingml/2006/main" w="9525">
            <a:solidFill>
              <a:srgbClr val="14222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C07B7B-6272-45C0-8E7C-4236142B8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9240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defPPr>
            <a:lvl1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1pPr>
            <a:lvl2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2pPr>
            <a:lvl3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3pPr>
            <a:lvl4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4pPr>
            <a:lvl5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5pPr>
            <a:lvl6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6pPr>
            <a:lvl7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7pPr>
            <a:lvl8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8pPr>
            <a:lvl9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00" b="1">
                <a:solidFill>
                  <a:srgbClr val="9DB0B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DB0BE"/>
                </a:solidFill>
                <a:latin typeface="Arial"/>
                <a:ea typeface="Arial"/>
                <a:cs typeface="Arial"/>
              </a:rPr>
              <a:t>ПРИМЕР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7DD5028-F915-45D5-8099-37E5B5C5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266950"/>
            <a:ext cx="5410200" cy="3600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defPPr>
            <a:lvl1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1pPr>
            <a:lvl2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2pPr>
            <a:lvl3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3pPr>
            <a:lvl4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4pPr>
            <a:lvl5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5pPr>
            <a:lvl6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6pPr>
            <a:lvl7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7pPr>
            <a:lvl8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8pPr>
            <a:lvl9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lvl9pPr>
          </a:lstStyle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*out_n = 0;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count = 0;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for (int i = 0; i &lt; n; ++i)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    if (src[i] &gt; 0) ++count;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int *r = malloc(count * sizeof *r);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// second pass copies positives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*out_n = count;</a:t>
            </a:r>
          </a:p>
          <a:p xmlns:a="http://schemas.openxmlformats.org/drawingml/2006/main">
            <a:pPr>
              <a:defRPr sz="1200">
                <a:solidFill>
                  <a:srgbClr val="FFFDF8"/>
                </a:solidFill>
                <a:latin typeface="Menlo"/>
                <a:ea typeface="Menlo"/>
                <a:cs typeface="Menlo"/>
              </a:defRPr>
            </a:pPr>
            <a:r>
              <a:rPr sz="1200">
                <a:solidFill>
                  <a:srgbClr val="FFFDF8"/>
                </a:solidFill>
                <a:latin typeface="Menlo"/>
                <a:ea typeface="Menlo"/>
                <a:cs typeface="Menlo"/>
              </a:rPr>
              <a:t>return r;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770E19-573C-4F42-9DB6-832C48BD0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86500"/>
            <a:ext cx="109728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defPPr>
            <a:lvl1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1pPr>
            <a:lvl2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2pPr>
            <a:lvl3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3pPr>
            <a:lvl4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4pPr>
            <a:lvl5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5pPr>
            <a:lvl6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6pPr>
            <a:lvl7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7pPr>
            <a:lvl8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8pPr>
            <a:lvl9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975">
                <a:solidFill>
                  <a:srgbClr val="65717B"/>
                </a:solidFill>
                <a:latin typeface="Arial"/>
                <a:ea typeface="Arial"/>
                <a:cs typeface="Arial"/>
              </a:defRPr>
            </a:pPr>
            <a:r>
              <a:rPr sz="975">
                <a:solidFill>
                  <a:srgbClr val="65717B"/>
                </a:solidFill>
                <a:latin typeface="Arial"/>
                <a:ea typeface="Arial"/>
                <a:cs typeface="Arial"/>
              </a:rPr>
              <a:t>Перед сдачей проверь ownership: кто выделяет блок, кто его возвращает и кто обязан вызвать free.</a:t>
            </a:r>
          </a:p>
        </p:txBody>
      </p:sp>
    </p:spTree>
    <p:extLst>
      <p:ext uri="{BB962C8B-B14F-4D97-AF65-F5344CB8AC3E}">
        <p14:creationId xmlns:p14="http://schemas.microsoft.com/office/powerpoint/2010/main" val="8436340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2026-10-18T11:32:25.7790000Z</dcterms:created>
  <dcterms:modified xsi:type="dcterms:W3CDTF">2026-10-18T11:32:25.7790000Z</dcterms:modified>
</coreProperties>
</file>